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Replace every bracketed field before you present.</a:t>
            </a:r>
          </a:p>
          <a:p>
            <a:r>
              <a:t>Your Paper ID, session number and name, room and time are shown against your paper on the conference programme: https://icact.github.io/schedule.html</a:t>
            </a:r>
          </a:p>
          <a:p>
            <a:r>
              <a:t>The presenting author named here must match the one recorded in the programme, because certificates are issued in that name.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Delete this slide once you have prepared your presentation. Full guidance is on the conference programme page.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Open with the problem, not with yourself or an outline. An audience that understands the problem in the first thirty seconds will follow the rest.</a:t>
            </a:r>
          </a:p>
          <a:p/>
          <a:p>
            <a:r>
              <a:t>A single concrete example works better than three abstract claims. If you can name a real situation where this goes wrong today, use it.</a:t>
            </a:r>
          </a:p>
          <a:p/>
          <a:p>
            <a:r>
              <a:t>End this slide by stating the question you will answer. Everything after this should be visibly answering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Represent other people's work fairly. Say what each approach does well before you say where it falls short — an audience that includes those authors will notice, and a fair summary makes your own contribution more credible, not less.</a:t>
            </a:r>
          </a:p>
          <a:p/>
          <a:p>
            <a:r>
              <a:t>Cite as [1], [2] and make sure every number here appears on the References slide.</a:t>
            </a:r>
          </a:p>
          <a:p/>
          <a:p>
            <a:r>
              <a:t>Do not claim to be first unless you are certain. "We build on" is safer and truer than "no one has done this".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heart of the talk and gets the most time. One diagram, explained slowly, beats four slides of text.</a:t>
            </a:r>
          </a:p>
          <a:p/>
          <a:p>
            <a:r>
              <a:t>Walk the audience through the diagram in the direction the data flows, and point to each part as you speak about it.</a:t>
            </a:r>
          </a:p>
          <a:p/>
          <a:p>
            <a:r>
              <a:t>Be explicit about which component is new and which is standard or reused. Borrowing an existing component is normal; presenting it as your own is not.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Give enough that someone could reproduce this. Naming the dataset, the split and the parameters costs you fifteen seconds and earns real credibility.</a:t>
            </a:r>
          </a:p>
          <a:p/>
          <a:p>
            <a:r>
              <a:t>Say why you chose these baselines. Comparing only against weak baselines is the most common way an otherwise good paper loses an audience's trust.</a:t>
            </a:r>
          </a:p>
          <a:p/>
          <a:p>
            <a:r>
              <a:t>If your data involves people, say here that the necessary approvals or consents were in place.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Tell the audience what to look at and what it means. "Accuracy rises from 81 to 89 per cent against the strongest baseline" lands; a table left in silence does not.</a:t>
            </a:r>
          </a:p>
          <a:p/>
          <a:p>
            <a:r>
              <a:t>Report the cases where your method did not win. Every experienced listener is already wondering, and answering it before they ask is what makes a talk trustworthy.</a:t>
            </a:r>
          </a:p>
          <a:p/>
          <a:p>
            <a:r>
              <a:t>Keep axes labelled and readable at a distance. If a figure needs an apology, replace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Optional. Use this slide only if you are running comfortably to time; the sections above come first.</a:t>
            </a:r>
          </a:p>
          <a:p/>
          <a:p>
            <a:r>
              <a:t>Stating limitations does not weaken your work. It signals that you understand it, and it usually prevents the harder version of the same question during Q&amp;A.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what the audience carries away. Say the single most important finding in one sentence, and let it be the last thing before questions.</a:t>
            </a:r>
          </a:p>
          <a:p/>
          <a:p>
            <a:r>
              <a:t>Do not introduce new results here.</a:t>
            </a:r>
          </a:p>
          <a:p/>
          <a:p>
            <a:r>
              <a:t>Keep future work to things you genuinely intend to 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Shown, not spoken. Leave it on screen while you take questions.</a:t>
            </a:r>
          </a:p>
          <a:p/>
          <a:p>
            <a:r>
              <a:t>Use IEEE reference style, and make sure every citation used in the slides appears here and vice versa.</a:t>
            </a:r>
          </a:p>
          <a:p/>
          <a:p>
            <a:r>
              <a:t>The declarations matter. If you used generative AI in preparing the work, declare it — ICACT screens for undeclared AI use, and an honest declaration is never the problem. Where images, datasets or figures are reused, credit the source on the slide it appears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Two minutes for questions. The chair will moderate.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91640"/>
          </a:xfrm>
          <a:prstGeom prst="rect">
            <a:avLst/>
          </a:prstGeom>
          <a:solidFill>
            <a:srgbClr val="0062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10896"/>
            <a:ext cx="877824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FFFFFF"/>
                </a:solidFill>
                <a:latin typeface="Arial"/>
              </a:rPr>
              <a:t>ICACT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868680"/>
            <a:ext cx="896112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 i="0">
                <a:solidFill>
                  <a:srgbClr val="CFE3F2"/>
                </a:solidFill>
                <a:latin typeface="Arial"/>
              </a:rPr>
              <a:t>2026 IEEE 3rd International Conference on Advanced Computing Technologies</a:t>
            </a:r>
          </a:p>
          <a:p>
            <a:pPr algn="l"/>
            <a:r>
              <a:rPr sz="1200" b="0" i="0">
                <a:solidFill>
                  <a:srgbClr val="CFE3F2"/>
                </a:solidFill>
                <a:latin typeface="Arial"/>
              </a:rPr>
              <a:t>IEEE Conference Record No. 70625   •   1–2 September 2026   •   Online</a:t>
            </a:r>
          </a:p>
          <a:p>
            <a:pPr algn="l"/>
            <a:r>
              <a:rPr sz="1200" b="0" i="0">
                <a:solidFill>
                  <a:srgbClr val="CFE3F2"/>
                </a:solidFill>
                <a:latin typeface="Arial"/>
              </a:rPr>
              <a:t>Technically Co-Sponsored by the IEEE Nepal Section</a:t>
            </a:r>
          </a:p>
        </p:txBody>
      </p:sp>
      <p:pic>
        <p:nvPicPr>
          <p:cNvPr id="5" name="Picture 4" descr="ieee-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8440" y="502920"/>
            <a:ext cx="1165965" cy="65836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0080" y="2103120"/>
            <a:ext cx="1088136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1A1A1A"/>
                </a:solidFill>
                <a:latin typeface="Arial"/>
              </a:rPr>
              <a:t>[ Title of Your Paper ]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3200400"/>
            <a:ext cx="45720" cy="1965960"/>
          </a:xfrm>
          <a:prstGeom prst="rect">
            <a:avLst/>
          </a:prstGeom>
          <a:solidFill>
            <a:srgbClr val="0062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3218688"/>
            <a:ext cx="10607040" cy="1920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1" i="0">
                <a:solidFill>
                  <a:srgbClr val="1A1A1A"/>
                </a:solidFill>
                <a:latin typeface="Arial"/>
              </a:rPr>
              <a:t>[ Author One ¹, Author Two ², Author Three ¹ ]</a:t>
            </a:r>
          </a:p>
          <a:p>
            <a:pPr algn="l">
              <a:spcAft>
                <a:spcPts val="400"/>
              </a:spcAft>
            </a:pPr>
            <a:r>
              <a:rPr sz="1300" b="0" i="0">
                <a:solidFill>
                  <a:srgbClr val="5B6670"/>
                </a:solidFill>
                <a:latin typeface="Arial"/>
              </a:rPr>
              <a:t>¹ [ Department, Institution, City, Country ]</a:t>
            </a:r>
          </a:p>
          <a:p>
            <a:pPr algn="l">
              <a:spcAft>
                <a:spcPts val="400"/>
              </a:spcAft>
            </a:pPr>
            <a:r>
              <a:rPr sz="1300" b="0" i="0">
                <a:solidFill>
                  <a:srgbClr val="5B6670"/>
                </a:solidFill>
                <a:latin typeface="Arial"/>
              </a:rPr>
              <a:t>² [ Department, Institution, City, Country ]</a:t>
            </a:r>
          </a:p>
          <a:p>
            <a:pPr algn="l">
              <a:spcBef>
                <a:spcPts val="1000"/>
              </a:spcBef>
              <a:spcAft>
                <a:spcPts val="400"/>
              </a:spcAft>
            </a:pPr>
            <a:r>
              <a:rPr sz="1400" b="1" i="0">
                <a:solidFill>
                  <a:srgbClr val="00629B"/>
                </a:solidFill>
                <a:latin typeface="Arial"/>
              </a:rPr>
              <a:t>Presenting Author:  [ Name of the author presenting ]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5349240"/>
            <a:ext cx="10908792" cy="777240"/>
          </a:xfrm>
          <a:prstGeom prst="rect">
            <a:avLst/>
          </a:prstGeom>
          <a:solidFill>
            <a:srgbClr val="F4F6F8"/>
          </a:solidFill>
          <a:ln w="9525">
            <a:solidFill>
              <a:srgbClr val="DFE4E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5541264"/>
            <a:ext cx="103327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1A1A1A"/>
                </a:solidFill>
                <a:latin typeface="Arial"/>
              </a:rPr>
              <a:t>Paper ID:  [ your Paper ID ]        Session:  [ Session No. ]  —  [ Session Name ]        Room:  [ Room ]        Time:  [ hh:mm ]  Nepal Time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062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01168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How to use this template  —  please delete this slide before presenting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143000"/>
            <a:ext cx="10908792" cy="658368"/>
          </a:xfrm>
          <a:prstGeom prst="rect">
            <a:avLst/>
          </a:prstGeom>
          <a:solidFill>
            <a:srgbClr val="FFF8E5"/>
          </a:solidFill>
          <a:ln w="9525">
            <a:solidFill>
              <a:srgbClr val="F0D9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325880"/>
            <a:ext cx="10332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1A1A1A"/>
                </a:solidFill>
                <a:latin typeface="Arial"/>
              </a:rPr>
              <a:t>Your talk is 12 minutes in total — 10 minutes to present and 2 minutes for questions. The chair signals at 8 minutes and closes at 10.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965960"/>
            <a:ext cx="56692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1" i="0">
                <a:solidFill>
                  <a:srgbClr val="00629B"/>
                </a:solidFill>
                <a:latin typeface="Arial"/>
              </a:rPr>
              <a:t>The ten minutes, section by section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2377440"/>
            <a:ext cx="5669280" cy="18288"/>
          </a:xfrm>
          <a:prstGeom prst="rect">
            <a:avLst/>
          </a:prstGeom>
          <a:solidFill>
            <a:srgbClr val="DFE4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5800" y="2450592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1" i="0">
                <a:solidFill>
                  <a:srgbClr val="1A1A1A"/>
                </a:solidFill>
                <a:latin typeface="Arial"/>
              </a:rPr>
              <a:t>Title slide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69080" y="2450592"/>
            <a:ext cx="1691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5B6670"/>
                </a:solidFill>
                <a:latin typeface="Arial"/>
              </a:rPr>
              <a:t>who you are, and the paper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5000" y="245059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250" b="1" i="0">
                <a:solidFill>
                  <a:srgbClr val="00629B"/>
                </a:solidFill>
                <a:latin typeface="Arial"/>
              </a:rPr>
              <a:t>0:30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2798064"/>
            <a:ext cx="5669280" cy="18288"/>
          </a:xfrm>
          <a:prstGeom prst="rect">
            <a:avLst/>
          </a:prstGeom>
          <a:solidFill>
            <a:srgbClr val="DFE4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871216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1" i="0">
                <a:solidFill>
                  <a:srgbClr val="1A1A1A"/>
                </a:solidFill>
                <a:latin typeface="Arial"/>
              </a:rPr>
              <a:t>1.  Introduction and Motivation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69080" y="2871216"/>
            <a:ext cx="1691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5B6670"/>
                </a:solidFill>
                <a:latin typeface="Arial"/>
              </a:rPr>
              <a:t>the problem, and why it matters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715000" y="2871216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250" b="1" i="0">
                <a:solidFill>
                  <a:srgbClr val="00629B"/>
                </a:solidFill>
                <a:latin typeface="Arial"/>
              </a:rPr>
              <a:t>1:30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40080" y="3218688"/>
            <a:ext cx="5669280" cy="18288"/>
          </a:xfrm>
          <a:prstGeom prst="rect">
            <a:avLst/>
          </a:prstGeom>
          <a:solidFill>
            <a:srgbClr val="DFE4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5800" y="3291840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1" i="0">
                <a:solidFill>
                  <a:srgbClr val="1A1A1A"/>
                </a:solidFill>
                <a:latin typeface="Arial"/>
              </a:rPr>
              <a:t>2.  Related Work and the Gap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069080" y="3291840"/>
            <a:ext cx="1691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5B6670"/>
                </a:solidFill>
                <a:latin typeface="Arial"/>
              </a:rPr>
              <a:t>what exists, what is missing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15000" y="3291840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250" b="1" i="0">
                <a:solidFill>
                  <a:srgbClr val="00629B"/>
                </a:solidFill>
                <a:latin typeface="Arial"/>
              </a:rPr>
              <a:t>1:00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40080" y="3639312"/>
            <a:ext cx="5669280" cy="18288"/>
          </a:xfrm>
          <a:prstGeom prst="rect">
            <a:avLst/>
          </a:prstGeom>
          <a:solidFill>
            <a:srgbClr val="DFE4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3712463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1" i="0">
                <a:solidFill>
                  <a:srgbClr val="1A1A1A"/>
                </a:solidFill>
                <a:latin typeface="Arial"/>
              </a:rPr>
              <a:t>3.  Proposed Method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69080" y="3712463"/>
            <a:ext cx="1691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5B6670"/>
                </a:solidFill>
                <a:latin typeface="Arial"/>
              </a:rPr>
              <a:t>your contribution — the core of the talk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715000" y="3712463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250" b="1" i="0">
                <a:solidFill>
                  <a:srgbClr val="00629B"/>
                </a:solidFill>
                <a:latin typeface="Arial"/>
              </a:rPr>
              <a:t>2:30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40080" y="4059936"/>
            <a:ext cx="5669280" cy="18288"/>
          </a:xfrm>
          <a:prstGeom prst="rect">
            <a:avLst/>
          </a:prstGeom>
          <a:solidFill>
            <a:srgbClr val="DFE4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133088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1" i="0">
                <a:solidFill>
                  <a:srgbClr val="1A1A1A"/>
                </a:solidFill>
                <a:latin typeface="Arial"/>
              </a:rPr>
              <a:t>4.  Experimental Setup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069080" y="4133088"/>
            <a:ext cx="1691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5B6670"/>
                </a:solidFill>
                <a:latin typeface="Arial"/>
              </a:rPr>
              <a:t>data, baselines, metrics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715000" y="4133088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250" b="1" i="0">
                <a:solidFill>
                  <a:srgbClr val="00629B"/>
                </a:solidFill>
                <a:latin typeface="Arial"/>
              </a:rPr>
              <a:t>1:00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40080" y="4480560"/>
            <a:ext cx="5669280" cy="18288"/>
          </a:xfrm>
          <a:prstGeom prst="rect">
            <a:avLst/>
          </a:prstGeom>
          <a:solidFill>
            <a:srgbClr val="DFE4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85800" y="4553712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1" i="0">
                <a:solidFill>
                  <a:srgbClr val="1A1A1A"/>
                </a:solidFill>
                <a:latin typeface="Arial"/>
              </a:rPr>
              <a:t>5.  Results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069080" y="4553712"/>
            <a:ext cx="1691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5B6670"/>
                </a:solidFill>
                <a:latin typeface="Arial"/>
              </a:rPr>
              <a:t>the numbers, and what they mean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715000" y="455371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250" b="1" i="0">
                <a:solidFill>
                  <a:srgbClr val="00629B"/>
                </a:solidFill>
                <a:latin typeface="Arial"/>
              </a:rPr>
              <a:t>2:30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40080" y="4901184"/>
            <a:ext cx="5669280" cy="18288"/>
          </a:xfrm>
          <a:prstGeom prst="rect">
            <a:avLst/>
          </a:prstGeom>
          <a:solidFill>
            <a:srgbClr val="DFE4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85800" y="4974336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1" i="0">
                <a:solidFill>
                  <a:srgbClr val="1A1A1A"/>
                </a:solidFill>
                <a:latin typeface="Arial"/>
              </a:rPr>
              <a:t>6.  Conclusion and Future Work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069080" y="4974336"/>
            <a:ext cx="1691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5B6670"/>
                </a:solidFill>
                <a:latin typeface="Arial"/>
              </a:rPr>
              <a:t>what you showed, what comes next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715000" y="4974336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250" b="1" i="0">
                <a:solidFill>
                  <a:srgbClr val="00629B"/>
                </a:solidFill>
                <a:latin typeface="Arial"/>
              </a:rPr>
              <a:t>1:00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40080" y="5321808"/>
            <a:ext cx="5669280" cy="27432"/>
          </a:xfrm>
          <a:prstGeom prst="rect">
            <a:avLst/>
          </a:prstGeom>
          <a:solidFill>
            <a:srgbClr val="0062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5800" y="5431536"/>
            <a:ext cx="3657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1" i="0">
                <a:solidFill>
                  <a:srgbClr val="1A1A1A"/>
                </a:solidFill>
                <a:latin typeface="Arial"/>
              </a:rPr>
              <a:t>Total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715000" y="5431536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250" b="1" i="0">
                <a:solidFill>
                  <a:srgbClr val="00629B"/>
                </a:solidFill>
                <a:latin typeface="Arial"/>
              </a:rPr>
              <a:t>10:00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85800" y="5797296"/>
            <a:ext cx="56692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1">
                <a:solidFill>
                  <a:srgbClr val="5B6670"/>
                </a:solidFill>
                <a:latin typeface="Arial"/>
              </a:rPr>
              <a:t>References and the closing slide are shown, not spoken. Discussion and Limitations is optional — use it only if you have time in hand.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675120" y="1965960"/>
            <a:ext cx="48463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1" i="0">
                <a:solidFill>
                  <a:srgbClr val="00629B"/>
                </a:solidFill>
                <a:latin typeface="Arial"/>
              </a:rPr>
              <a:t>Before you present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675120" y="2395728"/>
            <a:ext cx="4846320" cy="3657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1000"/>
              </a:spcAft>
            </a:pPr>
            <a:r>
              <a:rPr sz="1300">
                <a:solidFill>
                  <a:srgbClr val="1A1A1A"/>
                </a:solidFill>
                <a:latin typeface="Arial"/>
              </a:rPr>
              <a:t>•  Fill in every bracketed field on the cover slide</a:t>
            </a:r>
          </a:p>
          <a:p>
            <a:pPr>
              <a:spcAft>
                <a:spcPts val="1000"/>
              </a:spcAft>
            </a:pPr>
            <a:r>
              <a:rPr sz="1300">
                <a:solidFill>
                  <a:srgbClr val="1A1A1A"/>
                </a:solidFill>
                <a:latin typeface="Arial"/>
              </a:rPr>
              <a:t>•  Delete this slide</a:t>
            </a:r>
          </a:p>
          <a:p>
            <a:pPr>
              <a:spcAft>
                <a:spcPts val="1000"/>
              </a:spcAft>
            </a:pPr>
            <a:r>
              <a:rPr sz="1300">
                <a:solidFill>
                  <a:srgbClr val="1A1A1A"/>
                </a:solidFill>
                <a:latin typeface="Arial"/>
              </a:rPr>
              <a:t>•  Keep the slide size at 16:9 — do not change it</a:t>
            </a:r>
          </a:p>
          <a:p>
            <a:pPr>
              <a:spcAft>
                <a:spcPts val="1000"/>
              </a:spcAft>
            </a:pPr>
            <a:r>
              <a:rPr sz="1300">
                <a:solidFill>
                  <a:srgbClr val="1A1A1A"/>
                </a:solidFill>
                <a:latin typeface="Arial"/>
              </a:rPr>
              <a:t>•  Save as PPTX or PDF, with fonts embedded</a:t>
            </a:r>
          </a:p>
          <a:p>
            <a:pPr>
              <a:spcAft>
                <a:spcPts val="1000"/>
              </a:spcAft>
            </a:pPr>
            <a:r>
              <a:rPr sz="1300">
                <a:solidFill>
                  <a:srgbClr val="1A1A1A"/>
                </a:solidFill>
                <a:latin typeface="Arial"/>
              </a:rPr>
              <a:t>•  Present live — recordings and proxies are strictly discouraged</a:t>
            </a:r>
          </a:p>
          <a:p>
            <a:pPr>
              <a:spcAft>
                <a:spcPts val="1000"/>
              </a:spcAft>
            </a:pPr>
            <a:r>
              <a:rPr sz="1300">
                <a:solidFill>
                  <a:srgbClr val="1A1A1A"/>
                </a:solidFill>
                <a:latin typeface="Arial"/>
              </a:rPr>
              <a:t>•  Present in English</a:t>
            </a:r>
          </a:p>
          <a:p>
            <a:pPr>
              <a:spcAft>
                <a:spcPts val="1000"/>
              </a:spcAft>
            </a:pPr>
            <a:r>
              <a:rPr sz="1300">
                <a:solidFill>
                  <a:srgbClr val="1A1A1A"/>
                </a:solidFill>
                <a:latin typeface="Arial"/>
              </a:rPr>
              <a:t>•  Join 10 minutes early; rename yourself PaperID – AuthorName</a:t>
            </a:r>
          </a:p>
          <a:p>
            <a:pPr>
              <a:spcAft>
                <a:spcPts val="1000"/>
              </a:spcAft>
            </a:pPr>
            <a:r>
              <a:rPr sz="1300">
                <a:solidFill>
                  <a:srgbClr val="1A1A1A"/>
                </a:solidFill>
                <a:latin typeface="Arial"/>
              </a:rPr>
              <a:t>•  Keep your camera on, with a clear background</a:t>
            </a:r>
          </a:p>
          <a:p>
            <a:pPr>
              <a:spcAft>
                <a:spcPts val="1000"/>
              </a:spcAft>
            </a:pPr>
            <a:r>
              <a:rPr sz="1300">
                <a:solidFill>
                  <a:srgbClr val="1A1A1A"/>
                </a:solidFill>
                <a:latin typeface="Arial"/>
              </a:rPr>
              <a:t>•  Share your own screen; keep the file open beforehand</a:t>
            </a:r>
          </a:p>
        </p:txBody>
      </p:sp>
      <p:sp>
        <p:nvSpPr>
          <p:cNvPr id="41" name="Rectangle 40"/>
          <p:cNvSpPr/>
          <p:nvPr/>
        </p:nvSpPr>
        <p:spPr>
          <a:xfrm>
            <a:off x="0" y="6355080"/>
            <a:ext cx="12191695" cy="502920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0" y="6355080"/>
            <a:ext cx="12191695" cy="9525"/>
          </a:xfrm>
          <a:prstGeom prst="rect">
            <a:avLst/>
          </a:prstGeom>
          <a:solidFill>
            <a:srgbClr val="DFE4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502920" y="649224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i="0">
                <a:solidFill>
                  <a:srgbClr val="5B6670"/>
                </a:solidFill>
                <a:latin typeface="Arial"/>
              </a:rPr>
              <a:t>ICACT 2026  •  IEEE Conference Record No. 70625  •  1–2 September 2026  •  Online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229600" y="6492240"/>
            <a:ext cx="34747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5B6670"/>
                </a:solidFill>
                <a:latin typeface="Arial"/>
              </a:rPr>
              <a:t>Paper ID: [ your Paper ID ]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062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01168"/>
            <a:ext cx="85039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Arial"/>
              </a:rPr>
              <a:t>1.  Introduction and Motivation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9098280" y="237744"/>
            <a:ext cx="1691640" cy="402336"/>
          </a:xfrm>
          <a:prstGeom prst="rect">
            <a:avLst/>
          </a:prstGeom>
          <a:solidFill>
            <a:srgbClr val="004E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098280" y="329184"/>
            <a:ext cx="1691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1 min 30 s</a:t>
            </a:r>
          </a:p>
        </p:txBody>
      </p:sp>
      <p:pic>
        <p:nvPicPr>
          <p:cNvPr id="6" name="Picture 5" descr="ieee-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7080" y="237744"/>
            <a:ext cx="680146" cy="3840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0080" y="1325880"/>
            <a:ext cx="10881360" cy="4572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1000"/>
              </a:spcAft>
            </a:pPr>
            <a:r>
              <a:rPr sz="1800">
                <a:solidFill>
                  <a:srgbClr val="1A1A1A"/>
                </a:solidFill>
                <a:latin typeface="Arial"/>
              </a:rPr>
              <a:t>•  [ The problem, in one plain sentence a non-specialist would follow ]</a:t>
            </a:r>
          </a:p>
          <a:p>
            <a:pPr>
              <a:spcAft>
                <a:spcPts val="1000"/>
              </a:spcAft>
            </a:pPr>
            <a:r>
              <a:rPr sz="1800">
                <a:solidFill>
                  <a:srgbClr val="1A1A1A"/>
                </a:solidFill>
                <a:latin typeface="Arial"/>
              </a:rPr>
              <a:t>•  [ Why it matters — who is affected, and what it costs today ]</a:t>
            </a:r>
          </a:p>
          <a:p>
            <a:pPr lvl="1">
              <a:spcAft>
                <a:spcPts val="1000"/>
              </a:spcAft>
            </a:pPr>
            <a:r>
              <a:rPr sz="1600">
                <a:solidFill>
                  <a:srgbClr val="5B6670"/>
                </a:solidFill>
                <a:latin typeface="Arial"/>
              </a:rPr>
              <a:t>–  [ One concrete example, figure or number that makes it real ]</a:t>
            </a:r>
          </a:p>
          <a:p>
            <a:pPr>
              <a:spcAft>
                <a:spcPts val="1000"/>
              </a:spcAft>
            </a:pPr>
            <a:r>
              <a:rPr sz="1800">
                <a:solidFill>
                  <a:srgbClr val="1A1A1A"/>
                </a:solidFill>
                <a:latin typeface="Arial"/>
              </a:rPr>
              <a:t>•  [ The question your paper sets out to answer ]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355080"/>
            <a:ext cx="12191695" cy="502920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0" y="6355080"/>
            <a:ext cx="12191695" cy="9525"/>
          </a:xfrm>
          <a:prstGeom prst="rect">
            <a:avLst/>
          </a:prstGeom>
          <a:solidFill>
            <a:srgbClr val="DFE4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02920" y="649224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i="0">
                <a:solidFill>
                  <a:srgbClr val="5B6670"/>
                </a:solidFill>
                <a:latin typeface="Arial"/>
              </a:rPr>
              <a:t>ICACT 2026  •  IEEE Conference Record No. 70625  •  1–2 September 2026  •  Online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0" y="6492240"/>
            <a:ext cx="34747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5B6670"/>
                </a:solidFill>
                <a:latin typeface="Arial"/>
              </a:rPr>
              <a:t>Paper ID: [ your Paper ID 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062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01168"/>
            <a:ext cx="85039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Arial"/>
              </a:rPr>
              <a:t>2.  Related Work and the Gap</a:t>
            </a:r>
          </a:p>
        </p:txBody>
      </p:sp>
      <p:sp>
        <p:nvSpPr>
          <p:cNvPr id="4" name="Rectangle 3"/>
          <p:cNvSpPr/>
          <p:nvPr/>
        </p:nvSpPr>
        <p:spPr>
          <a:xfrm>
            <a:off x="9098280" y="237744"/>
            <a:ext cx="1691640" cy="402336"/>
          </a:xfrm>
          <a:prstGeom prst="rect">
            <a:avLst/>
          </a:prstGeom>
          <a:solidFill>
            <a:srgbClr val="004E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098280" y="329184"/>
            <a:ext cx="1691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1 min</a:t>
            </a:r>
          </a:p>
        </p:txBody>
      </p:sp>
      <p:pic>
        <p:nvPicPr>
          <p:cNvPr id="6" name="Picture 5" descr="ieee-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7080" y="237744"/>
            <a:ext cx="680146" cy="3840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0080" y="1325880"/>
            <a:ext cx="10881360" cy="4572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1000"/>
              </a:spcAft>
            </a:pPr>
            <a:r>
              <a:rPr sz="1800">
                <a:solidFill>
                  <a:srgbClr val="1A1A1A"/>
                </a:solidFill>
                <a:latin typeface="Arial"/>
              </a:rPr>
              <a:t>•  [ Approach A [1] — what it does well, and its limitation ]</a:t>
            </a:r>
          </a:p>
          <a:p>
            <a:pPr>
              <a:spcAft>
                <a:spcPts val="1000"/>
              </a:spcAft>
            </a:pPr>
            <a:r>
              <a:rPr sz="1800">
                <a:solidFill>
                  <a:srgbClr val="1A1A1A"/>
                </a:solidFill>
                <a:latin typeface="Arial"/>
              </a:rPr>
              <a:t>•  [ Approach B [2] — what it does well, and its limitation ]</a:t>
            </a:r>
          </a:p>
          <a:p>
            <a:pPr>
              <a:spcAft>
                <a:spcPts val="1000"/>
              </a:spcAft>
            </a:pPr>
            <a:r>
              <a:rPr sz="1800">
                <a:solidFill>
                  <a:srgbClr val="1A1A1A"/>
                </a:solidFill>
                <a:latin typeface="Arial"/>
              </a:rPr>
              <a:t>•  [ The specific gap your work addresses ]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355080"/>
            <a:ext cx="12191695" cy="502920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0" y="6355080"/>
            <a:ext cx="12191695" cy="9525"/>
          </a:xfrm>
          <a:prstGeom prst="rect">
            <a:avLst/>
          </a:prstGeom>
          <a:solidFill>
            <a:srgbClr val="DFE4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02920" y="649224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i="0">
                <a:solidFill>
                  <a:srgbClr val="5B6670"/>
                </a:solidFill>
                <a:latin typeface="Arial"/>
              </a:rPr>
              <a:t>ICACT 2026  •  IEEE Conference Record No. 70625  •  1–2 September 2026  •  Online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0" y="6492240"/>
            <a:ext cx="34747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5B6670"/>
                </a:solidFill>
                <a:latin typeface="Arial"/>
              </a:rPr>
              <a:t>Paper ID: [ your Paper ID ]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062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01168"/>
            <a:ext cx="85039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Arial"/>
              </a:rPr>
              <a:t>3.  Proposed Method</a:t>
            </a:r>
          </a:p>
        </p:txBody>
      </p:sp>
      <p:sp>
        <p:nvSpPr>
          <p:cNvPr id="4" name="Rectangle 3"/>
          <p:cNvSpPr/>
          <p:nvPr/>
        </p:nvSpPr>
        <p:spPr>
          <a:xfrm>
            <a:off x="9098280" y="237744"/>
            <a:ext cx="1691640" cy="402336"/>
          </a:xfrm>
          <a:prstGeom prst="rect">
            <a:avLst/>
          </a:prstGeom>
          <a:solidFill>
            <a:srgbClr val="004E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098280" y="329184"/>
            <a:ext cx="1691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2 min 30 s</a:t>
            </a:r>
          </a:p>
        </p:txBody>
      </p:sp>
      <p:pic>
        <p:nvPicPr>
          <p:cNvPr id="6" name="Picture 5" descr="ieee-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7080" y="237744"/>
            <a:ext cx="680146" cy="3840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0080" y="1325880"/>
            <a:ext cx="10881360" cy="4572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1000"/>
              </a:spcAft>
            </a:pPr>
            <a:r>
              <a:rPr sz="1800">
                <a:solidFill>
                  <a:srgbClr val="1A1A1A"/>
                </a:solidFill>
                <a:latin typeface="Arial"/>
              </a:rPr>
              <a:t>•  [ Your approach in one sentence — the idea, not the implementation ]</a:t>
            </a:r>
          </a:p>
          <a:p>
            <a:pPr>
              <a:spcAft>
                <a:spcPts val="1000"/>
              </a:spcAft>
            </a:pPr>
            <a:r>
              <a:rPr sz="1800">
                <a:solidFill>
                  <a:srgbClr val="1A1A1A"/>
                </a:solidFill>
                <a:latin typeface="Arial"/>
              </a:rPr>
              <a:t>•  [ Replace these bullets with your architecture or flow diagram ]</a:t>
            </a:r>
          </a:p>
          <a:p>
            <a:pPr lvl="1">
              <a:spcAft>
                <a:spcPts val="1000"/>
              </a:spcAft>
            </a:pPr>
            <a:r>
              <a:rPr sz="1600">
                <a:solidFill>
                  <a:srgbClr val="5B6670"/>
                </a:solidFill>
                <a:latin typeface="Arial"/>
              </a:rPr>
              <a:t>–  [ Walk through it in the order the data moves ]</a:t>
            </a:r>
          </a:p>
          <a:p>
            <a:pPr lvl="1">
              <a:spcAft>
                <a:spcPts val="1000"/>
              </a:spcAft>
            </a:pPr>
            <a:r>
              <a:rPr sz="1600">
                <a:solidFill>
                  <a:srgbClr val="5B6670"/>
                </a:solidFill>
                <a:latin typeface="Arial"/>
              </a:rPr>
              <a:t>–  [ Say clearly which part is your contribution ]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355080"/>
            <a:ext cx="12191695" cy="502920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0" y="6355080"/>
            <a:ext cx="12191695" cy="9525"/>
          </a:xfrm>
          <a:prstGeom prst="rect">
            <a:avLst/>
          </a:prstGeom>
          <a:solidFill>
            <a:srgbClr val="DFE4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02920" y="649224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i="0">
                <a:solidFill>
                  <a:srgbClr val="5B6670"/>
                </a:solidFill>
                <a:latin typeface="Arial"/>
              </a:rPr>
              <a:t>ICACT 2026  •  IEEE Conference Record No. 70625  •  1–2 September 2026  •  Online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0" y="6492240"/>
            <a:ext cx="34747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5B6670"/>
                </a:solidFill>
                <a:latin typeface="Arial"/>
              </a:rPr>
              <a:t>Paper ID: [ your Paper ID ]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062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01168"/>
            <a:ext cx="85039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Arial"/>
              </a:rPr>
              <a:t>4.  Experimental Setup</a:t>
            </a:r>
          </a:p>
        </p:txBody>
      </p:sp>
      <p:sp>
        <p:nvSpPr>
          <p:cNvPr id="4" name="Rectangle 3"/>
          <p:cNvSpPr/>
          <p:nvPr/>
        </p:nvSpPr>
        <p:spPr>
          <a:xfrm>
            <a:off x="9098280" y="237744"/>
            <a:ext cx="1691640" cy="402336"/>
          </a:xfrm>
          <a:prstGeom prst="rect">
            <a:avLst/>
          </a:prstGeom>
          <a:solidFill>
            <a:srgbClr val="004E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098280" y="329184"/>
            <a:ext cx="1691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1 min</a:t>
            </a:r>
          </a:p>
        </p:txBody>
      </p:sp>
      <p:pic>
        <p:nvPicPr>
          <p:cNvPr id="6" name="Picture 5" descr="ieee-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7080" y="237744"/>
            <a:ext cx="680146" cy="3840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0080" y="1325880"/>
            <a:ext cx="10881360" cy="4572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1000"/>
              </a:spcAft>
            </a:pPr>
            <a:r>
              <a:rPr sz="1800">
                <a:solidFill>
                  <a:srgbClr val="1A1A1A"/>
                </a:solidFill>
                <a:latin typeface="Arial"/>
              </a:rPr>
              <a:t>•  Dataset:  [ name, size, source, and whether it is public ]</a:t>
            </a:r>
          </a:p>
          <a:p>
            <a:pPr>
              <a:spcAft>
                <a:spcPts val="1000"/>
              </a:spcAft>
            </a:pPr>
            <a:r>
              <a:rPr sz="1800">
                <a:solidFill>
                  <a:srgbClr val="1A1A1A"/>
                </a:solidFill>
                <a:latin typeface="Arial"/>
              </a:rPr>
              <a:t>•  Baselines:  [ what you compare against, and why those ]</a:t>
            </a:r>
          </a:p>
          <a:p>
            <a:pPr>
              <a:spcAft>
                <a:spcPts val="1000"/>
              </a:spcAft>
            </a:pPr>
            <a:r>
              <a:rPr sz="1800">
                <a:solidFill>
                  <a:srgbClr val="1A1A1A"/>
                </a:solidFill>
                <a:latin typeface="Arial"/>
              </a:rPr>
              <a:t>•  Metrics:  [ what you measure, and why it is the right measure ]</a:t>
            </a:r>
          </a:p>
          <a:p>
            <a:pPr>
              <a:spcAft>
                <a:spcPts val="1000"/>
              </a:spcAft>
            </a:pPr>
            <a:r>
              <a:rPr sz="1800">
                <a:solidFill>
                  <a:srgbClr val="1A1A1A"/>
                </a:solidFill>
                <a:latin typeface="Arial"/>
              </a:rPr>
              <a:t>•  Implementation:  [ hardware, framework, key parameters ]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355080"/>
            <a:ext cx="12191695" cy="502920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0" y="6355080"/>
            <a:ext cx="12191695" cy="9525"/>
          </a:xfrm>
          <a:prstGeom prst="rect">
            <a:avLst/>
          </a:prstGeom>
          <a:solidFill>
            <a:srgbClr val="DFE4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02920" y="649224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i="0">
                <a:solidFill>
                  <a:srgbClr val="5B6670"/>
                </a:solidFill>
                <a:latin typeface="Arial"/>
              </a:rPr>
              <a:t>ICACT 2026  •  IEEE Conference Record No. 70625  •  1–2 September 2026  •  Online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0" y="6492240"/>
            <a:ext cx="34747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5B6670"/>
                </a:solidFill>
                <a:latin typeface="Arial"/>
              </a:rPr>
              <a:t>Paper ID: [ your Paper ID ]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062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01168"/>
            <a:ext cx="85039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Arial"/>
              </a:rPr>
              <a:t>5.  Results</a:t>
            </a:r>
          </a:p>
        </p:txBody>
      </p:sp>
      <p:sp>
        <p:nvSpPr>
          <p:cNvPr id="4" name="Rectangle 3"/>
          <p:cNvSpPr/>
          <p:nvPr/>
        </p:nvSpPr>
        <p:spPr>
          <a:xfrm>
            <a:off x="9098280" y="237744"/>
            <a:ext cx="1691640" cy="402336"/>
          </a:xfrm>
          <a:prstGeom prst="rect">
            <a:avLst/>
          </a:prstGeom>
          <a:solidFill>
            <a:srgbClr val="004E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098280" y="329184"/>
            <a:ext cx="1691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2 min 30 s</a:t>
            </a:r>
          </a:p>
        </p:txBody>
      </p:sp>
      <p:pic>
        <p:nvPicPr>
          <p:cNvPr id="6" name="Picture 5" descr="ieee-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7080" y="237744"/>
            <a:ext cx="680146" cy="3840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0080" y="1325880"/>
            <a:ext cx="10881360" cy="4572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1000"/>
              </a:spcAft>
            </a:pPr>
            <a:r>
              <a:rPr sz="1800">
                <a:solidFill>
                  <a:srgbClr val="1A1A1A"/>
                </a:solidFill>
                <a:latin typeface="Arial"/>
              </a:rPr>
              <a:t>•  [ Your main table or chart — one message per figure ]</a:t>
            </a:r>
          </a:p>
          <a:p>
            <a:pPr>
              <a:spcAft>
                <a:spcPts val="1000"/>
              </a:spcAft>
            </a:pPr>
            <a:r>
              <a:rPr sz="1800">
                <a:solidFill>
                  <a:srgbClr val="1A1A1A"/>
                </a:solidFill>
                <a:latin typeface="Arial"/>
              </a:rPr>
              <a:t>•  [ The headline number, and what it is compared against ]</a:t>
            </a:r>
          </a:p>
          <a:p>
            <a:pPr>
              <a:spcAft>
                <a:spcPts val="1000"/>
              </a:spcAft>
            </a:pPr>
            <a:r>
              <a:rPr sz="1800">
                <a:solidFill>
                  <a:srgbClr val="1A1A1A"/>
                </a:solidFill>
                <a:latin typeface="Arial"/>
              </a:rPr>
              <a:t>•  [ Where the method did not improve things, stated plainly ]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355080"/>
            <a:ext cx="12191695" cy="502920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0" y="6355080"/>
            <a:ext cx="12191695" cy="9525"/>
          </a:xfrm>
          <a:prstGeom prst="rect">
            <a:avLst/>
          </a:prstGeom>
          <a:solidFill>
            <a:srgbClr val="DFE4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02920" y="649224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i="0">
                <a:solidFill>
                  <a:srgbClr val="5B6670"/>
                </a:solidFill>
                <a:latin typeface="Arial"/>
              </a:rPr>
              <a:t>ICACT 2026  •  IEEE Conference Record No. 70625  •  1–2 September 2026  •  Online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0" y="6492240"/>
            <a:ext cx="34747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5B6670"/>
                </a:solidFill>
                <a:latin typeface="Arial"/>
              </a:rPr>
              <a:t>Paper ID: [ your Paper ID ]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062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01168"/>
            <a:ext cx="85039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Arial"/>
              </a:rPr>
              <a:t>Discussion and Limitations  (optional)</a:t>
            </a:r>
          </a:p>
        </p:txBody>
      </p:sp>
      <p:sp>
        <p:nvSpPr>
          <p:cNvPr id="4" name="Rectangle 3"/>
          <p:cNvSpPr/>
          <p:nvPr/>
        </p:nvSpPr>
        <p:spPr>
          <a:xfrm>
            <a:off x="9098280" y="237744"/>
            <a:ext cx="1691640" cy="402336"/>
          </a:xfrm>
          <a:prstGeom prst="rect">
            <a:avLst/>
          </a:prstGeom>
          <a:solidFill>
            <a:srgbClr val="004E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098280" y="329184"/>
            <a:ext cx="1691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optional</a:t>
            </a:r>
          </a:p>
        </p:txBody>
      </p:sp>
      <p:pic>
        <p:nvPicPr>
          <p:cNvPr id="6" name="Picture 5" descr="ieee-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7080" y="237744"/>
            <a:ext cx="680146" cy="3840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0080" y="1325880"/>
            <a:ext cx="10881360" cy="4572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1000"/>
              </a:spcAft>
            </a:pPr>
            <a:r>
              <a:rPr sz="1800">
                <a:solidFill>
                  <a:srgbClr val="1A1A1A"/>
                </a:solidFill>
                <a:latin typeface="Arial"/>
              </a:rPr>
              <a:t>•  [ Why the method behaves as it does ]</a:t>
            </a:r>
          </a:p>
          <a:p>
            <a:pPr>
              <a:spcAft>
                <a:spcPts val="1000"/>
              </a:spcAft>
            </a:pPr>
            <a:r>
              <a:rPr sz="1800">
                <a:solidFill>
                  <a:srgbClr val="1A1A1A"/>
                </a:solidFill>
                <a:latin typeface="Arial"/>
              </a:rPr>
              <a:t>•  [ Where it does not work, and your honest reading of why ]</a:t>
            </a:r>
          </a:p>
          <a:p>
            <a:pPr>
              <a:spcAft>
                <a:spcPts val="1000"/>
              </a:spcAft>
            </a:pPr>
            <a:r>
              <a:rPr sz="1800">
                <a:solidFill>
                  <a:srgbClr val="1A1A1A"/>
                </a:solidFill>
                <a:latin typeface="Arial"/>
              </a:rPr>
              <a:t>•  [ Threats to validity — sample size, generalisation, bias ]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355080"/>
            <a:ext cx="12191695" cy="502920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0" y="6355080"/>
            <a:ext cx="12191695" cy="9525"/>
          </a:xfrm>
          <a:prstGeom prst="rect">
            <a:avLst/>
          </a:prstGeom>
          <a:solidFill>
            <a:srgbClr val="DFE4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02920" y="649224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i="0">
                <a:solidFill>
                  <a:srgbClr val="5B6670"/>
                </a:solidFill>
                <a:latin typeface="Arial"/>
              </a:rPr>
              <a:t>ICACT 2026  •  IEEE Conference Record No. 70625  •  1–2 September 2026  •  Online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0" y="6492240"/>
            <a:ext cx="34747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5B6670"/>
                </a:solidFill>
                <a:latin typeface="Arial"/>
              </a:rPr>
              <a:t>Paper ID: [ your Paper ID ]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062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01168"/>
            <a:ext cx="85039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Arial"/>
              </a:rPr>
              <a:t>6.  Conclusion and Future Work</a:t>
            </a:r>
          </a:p>
        </p:txBody>
      </p:sp>
      <p:sp>
        <p:nvSpPr>
          <p:cNvPr id="4" name="Rectangle 3"/>
          <p:cNvSpPr/>
          <p:nvPr/>
        </p:nvSpPr>
        <p:spPr>
          <a:xfrm>
            <a:off x="9098280" y="237744"/>
            <a:ext cx="1691640" cy="402336"/>
          </a:xfrm>
          <a:prstGeom prst="rect">
            <a:avLst/>
          </a:prstGeom>
          <a:solidFill>
            <a:srgbClr val="004E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098280" y="329184"/>
            <a:ext cx="1691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1 min</a:t>
            </a:r>
          </a:p>
        </p:txBody>
      </p:sp>
      <p:pic>
        <p:nvPicPr>
          <p:cNvPr id="6" name="Picture 5" descr="ieee-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7080" y="237744"/>
            <a:ext cx="680146" cy="3840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0080" y="1325880"/>
            <a:ext cx="10881360" cy="4572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1000"/>
              </a:spcAft>
            </a:pPr>
            <a:r>
              <a:rPr sz="1800">
                <a:solidFill>
                  <a:srgbClr val="1A1A1A"/>
                </a:solidFill>
                <a:latin typeface="Arial"/>
              </a:rPr>
              <a:t>•  [ What you set out to do ]</a:t>
            </a:r>
          </a:p>
          <a:p>
            <a:pPr>
              <a:spcAft>
                <a:spcPts val="1000"/>
              </a:spcAft>
            </a:pPr>
            <a:r>
              <a:rPr sz="1800">
                <a:solidFill>
                  <a:srgbClr val="1A1A1A"/>
                </a:solidFill>
                <a:latin typeface="Arial"/>
              </a:rPr>
              <a:t>•  [ What you showed — the one sentence to remember ]</a:t>
            </a:r>
          </a:p>
          <a:p>
            <a:pPr>
              <a:spcAft>
                <a:spcPts val="1000"/>
              </a:spcAft>
            </a:pPr>
            <a:r>
              <a:rPr sz="1800">
                <a:solidFill>
                  <a:srgbClr val="1A1A1A"/>
                </a:solidFill>
                <a:latin typeface="Arial"/>
              </a:rPr>
              <a:t>•  [ What comes next, and what you would need to get there ]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355080"/>
            <a:ext cx="12191695" cy="502920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0" y="6355080"/>
            <a:ext cx="12191695" cy="9525"/>
          </a:xfrm>
          <a:prstGeom prst="rect">
            <a:avLst/>
          </a:prstGeom>
          <a:solidFill>
            <a:srgbClr val="DFE4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02920" y="649224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i="0">
                <a:solidFill>
                  <a:srgbClr val="5B6670"/>
                </a:solidFill>
                <a:latin typeface="Arial"/>
              </a:rPr>
              <a:t>ICACT 2026  •  IEEE Conference Record No. 70625  •  1–2 September 2026  •  Online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0" y="6492240"/>
            <a:ext cx="34747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5B6670"/>
                </a:solidFill>
                <a:latin typeface="Arial"/>
              </a:rPr>
              <a:t>Paper ID: [ your Paper ID ]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062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01168"/>
            <a:ext cx="85039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Arial"/>
              </a:rPr>
              <a:t>References and Declarations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9098280" y="237744"/>
            <a:ext cx="1691640" cy="402336"/>
          </a:xfrm>
          <a:prstGeom prst="rect">
            <a:avLst/>
          </a:prstGeom>
          <a:solidFill>
            <a:srgbClr val="004E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098280" y="329184"/>
            <a:ext cx="1691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shown only</a:t>
            </a:r>
          </a:p>
        </p:txBody>
      </p:sp>
      <p:pic>
        <p:nvPicPr>
          <p:cNvPr id="6" name="Picture 5" descr="ieee-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7080" y="237744"/>
            <a:ext cx="680146" cy="3840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0080" y="1325880"/>
            <a:ext cx="10881360" cy="4572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1000"/>
              </a:spcAft>
            </a:pPr>
            <a:r>
              <a:rPr sz="1800">
                <a:solidFill>
                  <a:srgbClr val="1A1A1A"/>
                </a:solidFill>
                <a:latin typeface="Arial"/>
              </a:rPr>
              <a:t>•  [1]  [ Author, "Title," Journal or Conference, year. ]</a:t>
            </a:r>
          </a:p>
          <a:p>
            <a:pPr>
              <a:spcAft>
                <a:spcPts val="1000"/>
              </a:spcAft>
            </a:pPr>
            <a:r>
              <a:rPr sz="1800">
                <a:solidFill>
                  <a:srgbClr val="1A1A1A"/>
                </a:solidFill>
                <a:latin typeface="Arial"/>
              </a:rPr>
              <a:t>•  [2]  [ Author, "Title," Journal or Conference, year. ]</a:t>
            </a:r>
          </a:p>
          <a:p>
            <a:pPr>
              <a:spcAft>
                <a:spcPts val="1000"/>
              </a:spcAft>
            </a:pPr>
            <a:r>
              <a:rPr sz="1800">
                <a:solidFill>
                  <a:srgbClr val="1A1A1A"/>
                </a:solidFill>
                <a:latin typeface="Arial"/>
              </a:rPr>
              <a:t>•  [3]  [ Author, "Title," Journal or Conference, year. ]</a:t>
            </a:r>
          </a:p>
          <a:p>
            <a:pPr lvl="1">
              <a:spcAft>
                <a:spcPts val="1000"/>
              </a:spcAft>
            </a:pPr>
            <a:r>
              <a:rPr sz="1600">
                <a:solidFill>
                  <a:srgbClr val="5B6670"/>
                </a:solidFill>
                <a:latin typeface="Arial"/>
              </a:rPr>
              <a:t>–  Funding / acknowledgements:  [ if any ]</a:t>
            </a:r>
          </a:p>
          <a:p>
            <a:pPr lvl="1">
              <a:spcAft>
                <a:spcPts val="1000"/>
              </a:spcAft>
            </a:pPr>
            <a:r>
              <a:rPr sz="1600">
                <a:solidFill>
                  <a:srgbClr val="5B6670"/>
                </a:solidFill>
                <a:latin typeface="Arial"/>
              </a:rPr>
              <a:t>–  Data and ethics approval:  [ if human or clinical data was used ]</a:t>
            </a:r>
          </a:p>
          <a:p>
            <a:pPr lvl="1">
              <a:spcAft>
                <a:spcPts val="1000"/>
              </a:spcAft>
            </a:pPr>
            <a:r>
              <a:rPr sz="1600">
                <a:solidFill>
                  <a:srgbClr val="5B6670"/>
                </a:solidFill>
                <a:latin typeface="Arial"/>
              </a:rPr>
              <a:t>–  Use of generative AI:  [ declare any use in preparing the work ]</a:t>
            </a:r>
          </a:p>
          <a:p>
            <a:pPr lvl="1">
              <a:spcAft>
                <a:spcPts val="1000"/>
              </a:spcAft>
            </a:pPr>
            <a:r>
              <a:rPr sz="1600">
                <a:solidFill>
                  <a:srgbClr val="5B6670"/>
                </a:solidFill>
                <a:latin typeface="Arial"/>
              </a:rPr>
              <a:t>–  Conflicts of interest:  [ state, or write "none" ]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355080"/>
            <a:ext cx="12191695" cy="502920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0" y="6355080"/>
            <a:ext cx="12191695" cy="9525"/>
          </a:xfrm>
          <a:prstGeom prst="rect">
            <a:avLst/>
          </a:prstGeom>
          <a:solidFill>
            <a:srgbClr val="DFE4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02920" y="649224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i="0">
                <a:solidFill>
                  <a:srgbClr val="5B6670"/>
                </a:solidFill>
                <a:latin typeface="Arial"/>
              </a:rPr>
              <a:t>ICACT 2026  •  IEEE Conference Record No. 70625  •  1–2 September 2026  •  Online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0" y="6492240"/>
            <a:ext cx="34747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5B6670"/>
                </a:solidFill>
                <a:latin typeface="Arial"/>
              </a:rPr>
              <a:t>Paper ID: [ your Paper ID ]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62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57400"/>
            <a:ext cx="105156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600" b="1" i="0">
                <a:solidFill>
                  <a:srgbClr val="FFFFFF"/>
                </a:solidFill>
                <a:latin typeface="Arial"/>
              </a:rPr>
              <a:t>Thank you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063240"/>
            <a:ext cx="1051560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2400" b="0" i="0">
                <a:solidFill>
                  <a:srgbClr val="CFE3F2"/>
                </a:solidFill>
                <a:latin typeface="Arial"/>
              </a:rPr>
              <a:t>Questions?</a:t>
            </a:r>
          </a:p>
          <a:p>
            <a:pPr algn="l">
              <a:spcBef>
                <a:spcPts val="1400"/>
              </a:spcBef>
              <a:spcAft>
                <a:spcPts val="600"/>
              </a:spcAft>
            </a:pPr>
            <a:r>
              <a:rPr sz="1600" b="0" i="0">
                <a:solidFill>
                  <a:srgbClr val="CFE3F2"/>
                </a:solidFill>
                <a:latin typeface="Arial"/>
              </a:rPr>
              <a:t>[ Presenting author name ]   •   [ email 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580644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300"/>
              </a:spcAft>
            </a:pPr>
            <a:r>
              <a:rPr sz="1100" b="0" i="0">
                <a:solidFill>
                  <a:srgbClr val="A9CBE6"/>
                </a:solidFill>
                <a:latin typeface="Arial"/>
              </a:rPr>
              <a:t>ICACT 2026  •  IEEE Conference Record No. 70625  •  Technically Co-Sponsored by the IEEE Nepal Section</a:t>
            </a:r>
          </a:p>
          <a:p>
            <a:pPr algn="l">
              <a:spcAft>
                <a:spcPts val="300"/>
              </a:spcAft>
            </a:pPr>
            <a:r>
              <a:rPr sz="1100" b="0" i="0">
                <a:solidFill>
                  <a:srgbClr val="A9CBE6"/>
                </a:solidFill>
                <a:latin typeface="Arial"/>
              </a:rPr>
              <a:t>icact.github.io   •   secretaryicact@gmail.com</a:t>
            </a:r>
          </a:p>
        </p:txBody>
      </p:sp>
      <p:pic>
        <p:nvPicPr>
          <p:cNvPr id="6" name="Picture 5" descr="ieee-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8440" y="548640"/>
            <a:ext cx="1133577" cy="6400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